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70" r:id="rId5"/>
    <p:sldId id="277" r:id="rId6"/>
    <p:sldId id="278" r:id="rId7"/>
    <p:sldId id="273" r:id="rId8"/>
    <p:sldId id="272" r:id="rId9"/>
    <p:sldId id="259" r:id="rId10"/>
    <p:sldId id="260" r:id="rId11"/>
    <p:sldId id="264" r:id="rId12"/>
    <p:sldId id="265" r:id="rId13"/>
    <p:sldId id="266" r:id="rId14"/>
    <p:sldId id="263" r:id="rId15"/>
    <p:sldId id="262" r:id="rId16"/>
    <p:sldId id="267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5A611-C961-4022-A41B-7BF6D6290A0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FACE8E8-828D-421C-AD7F-6D9ED129511F}">
      <dgm:prSet phldrT="[文字]"/>
      <dgm:spPr/>
      <dgm:t>
        <a:bodyPr/>
        <a:lstStyle/>
        <a:p>
          <a:r>
            <a:rPr lang="zh-TW" altLang="en-US" dirty="0"/>
            <a:t>觀察</a:t>
          </a:r>
        </a:p>
      </dgm:t>
    </dgm:pt>
    <dgm:pt modelId="{623DA870-9A85-443D-B559-15D5D9F179A4}" type="parTrans" cxnId="{996FF4DD-1C75-4FDE-BBD2-9D5F7021C648}">
      <dgm:prSet/>
      <dgm:spPr/>
      <dgm:t>
        <a:bodyPr/>
        <a:lstStyle/>
        <a:p>
          <a:endParaRPr lang="zh-TW" altLang="en-US"/>
        </a:p>
      </dgm:t>
    </dgm:pt>
    <dgm:pt modelId="{F05A60F5-7E77-4E57-9A91-96C2FA54D145}" type="sibTrans" cxnId="{996FF4DD-1C75-4FDE-BBD2-9D5F7021C648}">
      <dgm:prSet/>
      <dgm:spPr/>
      <dgm:t>
        <a:bodyPr/>
        <a:lstStyle/>
        <a:p>
          <a:endParaRPr lang="zh-TW" altLang="en-US"/>
        </a:p>
      </dgm:t>
    </dgm:pt>
    <dgm:pt modelId="{E8F031F5-41BF-42AB-99CB-284CE9C086D6}">
      <dgm:prSet phldrT="[文字]"/>
      <dgm:spPr/>
      <dgm:t>
        <a:bodyPr/>
        <a:lstStyle/>
        <a:p>
          <a:r>
            <a:rPr lang="zh-TW" altLang="en-US" dirty="0"/>
            <a:t>提問</a:t>
          </a:r>
        </a:p>
      </dgm:t>
    </dgm:pt>
    <dgm:pt modelId="{77927E0F-34DF-4B7C-9BA6-FD9E85D78B93}" type="parTrans" cxnId="{E3D844AC-122F-48B0-8CC4-D65453AF8B86}">
      <dgm:prSet/>
      <dgm:spPr/>
      <dgm:t>
        <a:bodyPr/>
        <a:lstStyle/>
        <a:p>
          <a:endParaRPr lang="zh-TW" altLang="en-US"/>
        </a:p>
      </dgm:t>
    </dgm:pt>
    <dgm:pt modelId="{610A3D06-598C-4B41-AFCA-E566CCDDF4C4}" type="sibTrans" cxnId="{E3D844AC-122F-48B0-8CC4-D65453AF8B86}">
      <dgm:prSet/>
      <dgm:spPr/>
      <dgm:t>
        <a:bodyPr/>
        <a:lstStyle/>
        <a:p>
          <a:endParaRPr lang="zh-TW" altLang="en-US"/>
        </a:p>
      </dgm:t>
    </dgm:pt>
    <dgm:pt modelId="{4DB6D295-D008-4CD2-A964-9FD39F0BC8E5}">
      <dgm:prSet phldrT="[文字]"/>
      <dgm:spPr/>
      <dgm:t>
        <a:bodyPr/>
        <a:lstStyle/>
        <a:p>
          <a:r>
            <a:rPr lang="zh-TW" altLang="en-US" dirty="0"/>
            <a:t>假設</a:t>
          </a:r>
        </a:p>
      </dgm:t>
    </dgm:pt>
    <dgm:pt modelId="{CE483BAD-DB02-455C-8A9D-B56D864CF76B}" type="parTrans" cxnId="{18A5F301-3A9E-4F66-867F-FD627CFE1D78}">
      <dgm:prSet/>
      <dgm:spPr/>
      <dgm:t>
        <a:bodyPr/>
        <a:lstStyle/>
        <a:p>
          <a:endParaRPr lang="zh-TW" altLang="en-US"/>
        </a:p>
      </dgm:t>
    </dgm:pt>
    <dgm:pt modelId="{5357A4B6-2723-4CD0-AF48-F669BDD51E0D}" type="sibTrans" cxnId="{18A5F301-3A9E-4F66-867F-FD627CFE1D78}">
      <dgm:prSet/>
      <dgm:spPr/>
      <dgm:t>
        <a:bodyPr/>
        <a:lstStyle/>
        <a:p>
          <a:endParaRPr lang="zh-TW" altLang="en-US"/>
        </a:p>
      </dgm:t>
    </dgm:pt>
    <dgm:pt modelId="{F9AA27B2-BBE5-4FDE-8E12-543B153BAEFC}">
      <dgm:prSet/>
      <dgm:spPr/>
      <dgm:t>
        <a:bodyPr/>
        <a:lstStyle/>
        <a:p>
          <a:r>
            <a:rPr lang="zh-TW" altLang="en-US" dirty="0"/>
            <a:t>實作</a:t>
          </a:r>
        </a:p>
      </dgm:t>
    </dgm:pt>
    <dgm:pt modelId="{4B4540C0-857E-4131-9FF9-2FB0DCF6191F}" type="parTrans" cxnId="{AED90E9D-5F58-4B2B-8388-03857DA65647}">
      <dgm:prSet/>
      <dgm:spPr/>
      <dgm:t>
        <a:bodyPr/>
        <a:lstStyle/>
        <a:p>
          <a:endParaRPr lang="zh-TW" altLang="en-US"/>
        </a:p>
      </dgm:t>
    </dgm:pt>
    <dgm:pt modelId="{98A97D17-0D04-45CD-9D9F-66AB1C51BAC3}" type="sibTrans" cxnId="{AED90E9D-5F58-4B2B-8388-03857DA65647}">
      <dgm:prSet/>
      <dgm:spPr/>
      <dgm:t>
        <a:bodyPr/>
        <a:lstStyle/>
        <a:p>
          <a:endParaRPr lang="zh-TW" altLang="en-US"/>
        </a:p>
      </dgm:t>
    </dgm:pt>
    <dgm:pt modelId="{E3924D55-5E3E-4496-A01B-AB3705BCE27D}">
      <dgm:prSet/>
      <dgm:spPr/>
      <dgm:t>
        <a:bodyPr/>
        <a:lstStyle/>
        <a:p>
          <a:r>
            <a:rPr lang="zh-TW" altLang="en-US" dirty="0"/>
            <a:t>紀錄</a:t>
          </a:r>
        </a:p>
      </dgm:t>
    </dgm:pt>
    <dgm:pt modelId="{A9571BA3-01A0-4A87-A196-3D8F0B96BB0E}" type="parTrans" cxnId="{917A2F08-5C29-47CF-B583-E8A2CEB126C4}">
      <dgm:prSet/>
      <dgm:spPr/>
      <dgm:t>
        <a:bodyPr/>
        <a:lstStyle/>
        <a:p>
          <a:endParaRPr lang="zh-TW" altLang="en-US"/>
        </a:p>
      </dgm:t>
    </dgm:pt>
    <dgm:pt modelId="{8CD89F37-4CC0-4A4C-A2FA-17B934773D0A}" type="sibTrans" cxnId="{917A2F08-5C29-47CF-B583-E8A2CEB126C4}">
      <dgm:prSet/>
      <dgm:spPr/>
      <dgm:t>
        <a:bodyPr/>
        <a:lstStyle/>
        <a:p>
          <a:endParaRPr lang="zh-TW" altLang="en-US"/>
        </a:p>
      </dgm:t>
    </dgm:pt>
    <dgm:pt modelId="{2D87A116-4F69-4EC0-9DD0-819CBC001BDA}">
      <dgm:prSet/>
      <dgm:spPr/>
      <dgm:t>
        <a:bodyPr/>
        <a:lstStyle/>
        <a:p>
          <a:r>
            <a:rPr lang="zh-TW" altLang="en-US" dirty="0"/>
            <a:t>分析</a:t>
          </a:r>
        </a:p>
      </dgm:t>
    </dgm:pt>
    <dgm:pt modelId="{01F0333A-453D-412A-AB5C-51142AA15BDF}" type="parTrans" cxnId="{D497AFB1-A779-4ED4-9483-4226016C811A}">
      <dgm:prSet/>
      <dgm:spPr/>
      <dgm:t>
        <a:bodyPr/>
        <a:lstStyle/>
        <a:p>
          <a:endParaRPr lang="zh-TW" altLang="en-US"/>
        </a:p>
      </dgm:t>
    </dgm:pt>
    <dgm:pt modelId="{0BA949D7-1C6D-4975-9B20-9046F890F38F}" type="sibTrans" cxnId="{D497AFB1-A779-4ED4-9483-4226016C811A}">
      <dgm:prSet/>
      <dgm:spPr/>
      <dgm:t>
        <a:bodyPr/>
        <a:lstStyle/>
        <a:p>
          <a:endParaRPr lang="zh-TW" altLang="en-US"/>
        </a:p>
      </dgm:t>
    </dgm:pt>
    <dgm:pt modelId="{F054EB3C-A693-4D0D-845B-DF9334427C12}">
      <dgm:prSet/>
      <dgm:spPr/>
      <dgm:t>
        <a:bodyPr/>
        <a:lstStyle/>
        <a:p>
          <a:r>
            <a:rPr lang="zh-TW" altLang="en-US" dirty="0"/>
            <a:t>歸納</a:t>
          </a:r>
        </a:p>
      </dgm:t>
    </dgm:pt>
    <dgm:pt modelId="{6682EA6D-2737-4B2F-B0B6-9081DFE8E57F}" type="parTrans" cxnId="{E8904ED4-F9D5-42FF-875D-B3A1ABA26C53}">
      <dgm:prSet/>
      <dgm:spPr/>
      <dgm:t>
        <a:bodyPr/>
        <a:lstStyle/>
        <a:p>
          <a:endParaRPr lang="zh-TW" altLang="en-US"/>
        </a:p>
      </dgm:t>
    </dgm:pt>
    <dgm:pt modelId="{2D81447D-2E32-4A52-AFFA-848AD597E2A0}" type="sibTrans" cxnId="{E8904ED4-F9D5-42FF-875D-B3A1ABA26C53}">
      <dgm:prSet/>
      <dgm:spPr/>
      <dgm:t>
        <a:bodyPr/>
        <a:lstStyle/>
        <a:p>
          <a:endParaRPr lang="zh-TW" altLang="en-US"/>
        </a:p>
      </dgm:t>
    </dgm:pt>
    <dgm:pt modelId="{DFE18747-66C9-4CA5-851A-086689A9C8D3}" type="pres">
      <dgm:prSet presAssocID="{EBD5A611-C961-4022-A41B-7BF6D6290A09}" presName="CompostProcess" presStyleCnt="0">
        <dgm:presLayoutVars>
          <dgm:dir/>
          <dgm:resizeHandles val="exact"/>
        </dgm:presLayoutVars>
      </dgm:prSet>
      <dgm:spPr/>
    </dgm:pt>
    <dgm:pt modelId="{537631ED-1495-4E6D-B2A0-45C9EDA511C1}" type="pres">
      <dgm:prSet presAssocID="{EBD5A611-C961-4022-A41B-7BF6D6290A09}" presName="arrow" presStyleLbl="bgShp" presStyleIdx="0" presStyleCnt="1"/>
      <dgm:spPr/>
    </dgm:pt>
    <dgm:pt modelId="{107F15EE-0B15-4AA0-854B-248E05FF4A00}" type="pres">
      <dgm:prSet presAssocID="{EBD5A611-C961-4022-A41B-7BF6D6290A09}" presName="linearProcess" presStyleCnt="0"/>
      <dgm:spPr/>
    </dgm:pt>
    <dgm:pt modelId="{C3777A9E-A0B6-4442-B814-B322DB10EF15}" type="pres">
      <dgm:prSet presAssocID="{0FACE8E8-828D-421C-AD7F-6D9ED129511F}" presName="textNode" presStyleLbl="node1" presStyleIdx="0" presStyleCnt="7">
        <dgm:presLayoutVars>
          <dgm:bulletEnabled val="1"/>
        </dgm:presLayoutVars>
      </dgm:prSet>
      <dgm:spPr/>
    </dgm:pt>
    <dgm:pt modelId="{832987C4-A6E1-4A92-8339-676DFFC76621}" type="pres">
      <dgm:prSet presAssocID="{F05A60F5-7E77-4E57-9A91-96C2FA54D145}" presName="sibTrans" presStyleCnt="0"/>
      <dgm:spPr/>
    </dgm:pt>
    <dgm:pt modelId="{0A878EFF-5800-4FDB-AD13-326DE0FBFD28}" type="pres">
      <dgm:prSet presAssocID="{E8F031F5-41BF-42AB-99CB-284CE9C086D6}" presName="textNode" presStyleLbl="node1" presStyleIdx="1" presStyleCnt="7">
        <dgm:presLayoutVars>
          <dgm:bulletEnabled val="1"/>
        </dgm:presLayoutVars>
      </dgm:prSet>
      <dgm:spPr/>
    </dgm:pt>
    <dgm:pt modelId="{E3F05163-C93C-4BFC-8AF5-7870287FE8AE}" type="pres">
      <dgm:prSet presAssocID="{610A3D06-598C-4B41-AFCA-E566CCDDF4C4}" presName="sibTrans" presStyleCnt="0"/>
      <dgm:spPr/>
    </dgm:pt>
    <dgm:pt modelId="{AFB1BBE1-471E-4C62-8D98-28FA068D7F3B}" type="pres">
      <dgm:prSet presAssocID="{4DB6D295-D008-4CD2-A964-9FD39F0BC8E5}" presName="textNode" presStyleLbl="node1" presStyleIdx="2" presStyleCnt="7">
        <dgm:presLayoutVars>
          <dgm:bulletEnabled val="1"/>
        </dgm:presLayoutVars>
      </dgm:prSet>
      <dgm:spPr/>
    </dgm:pt>
    <dgm:pt modelId="{4B6DE987-054E-4674-BF17-5AC7D9867212}" type="pres">
      <dgm:prSet presAssocID="{5357A4B6-2723-4CD0-AF48-F669BDD51E0D}" presName="sibTrans" presStyleCnt="0"/>
      <dgm:spPr/>
    </dgm:pt>
    <dgm:pt modelId="{2AD88619-4141-4D99-AD9D-4ABCB2A2E571}" type="pres">
      <dgm:prSet presAssocID="{F9AA27B2-BBE5-4FDE-8E12-543B153BAEFC}" presName="textNode" presStyleLbl="node1" presStyleIdx="3" presStyleCnt="7">
        <dgm:presLayoutVars>
          <dgm:bulletEnabled val="1"/>
        </dgm:presLayoutVars>
      </dgm:prSet>
      <dgm:spPr/>
    </dgm:pt>
    <dgm:pt modelId="{D374AA1A-86D5-4D1C-93B7-1A75DFD9C52B}" type="pres">
      <dgm:prSet presAssocID="{98A97D17-0D04-45CD-9D9F-66AB1C51BAC3}" presName="sibTrans" presStyleCnt="0"/>
      <dgm:spPr/>
    </dgm:pt>
    <dgm:pt modelId="{9CCD7516-9455-4FFB-9CEA-F0D82FD04ACB}" type="pres">
      <dgm:prSet presAssocID="{E3924D55-5E3E-4496-A01B-AB3705BCE27D}" presName="textNode" presStyleLbl="node1" presStyleIdx="4" presStyleCnt="7">
        <dgm:presLayoutVars>
          <dgm:bulletEnabled val="1"/>
        </dgm:presLayoutVars>
      </dgm:prSet>
      <dgm:spPr/>
    </dgm:pt>
    <dgm:pt modelId="{B6905228-5D14-43A0-8D7A-04E9278BCEAC}" type="pres">
      <dgm:prSet presAssocID="{8CD89F37-4CC0-4A4C-A2FA-17B934773D0A}" presName="sibTrans" presStyleCnt="0"/>
      <dgm:spPr/>
    </dgm:pt>
    <dgm:pt modelId="{CF7FD07C-D931-4CEA-B9CD-83812942C810}" type="pres">
      <dgm:prSet presAssocID="{2D87A116-4F69-4EC0-9DD0-819CBC001BDA}" presName="textNode" presStyleLbl="node1" presStyleIdx="5" presStyleCnt="7">
        <dgm:presLayoutVars>
          <dgm:bulletEnabled val="1"/>
        </dgm:presLayoutVars>
      </dgm:prSet>
      <dgm:spPr/>
    </dgm:pt>
    <dgm:pt modelId="{ABCAFEA2-75FF-48FC-8C88-34E5A6F6F798}" type="pres">
      <dgm:prSet presAssocID="{0BA949D7-1C6D-4975-9B20-9046F890F38F}" presName="sibTrans" presStyleCnt="0"/>
      <dgm:spPr/>
    </dgm:pt>
    <dgm:pt modelId="{B519210C-3D5F-4092-B572-E2B248720E7C}" type="pres">
      <dgm:prSet presAssocID="{F054EB3C-A693-4D0D-845B-DF9334427C12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8A5F301-3A9E-4F66-867F-FD627CFE1D78}" srcId="{EBD5A611-C961-4022-A41B-7BF6D6290A09}" destId="{4DB6D295-D008-4CD2-A964-9FD39F0BC8E5}" srcOrd="2" destOrd="0" parTransId="{CE483BAD-DB02-455C-8A9D-B56D864CF76B}" sibTransId="{5357A4B6-2723-4CD0-AF48-F669BDD51E0D}"/>
    <dgm:cxn modelId="{917A2F08-5C29-47CF-B583-E8A2CEB126C4}" srcId="{EBD5A611-C961-4022-A41B-7BF6D6290A09}" destId="{E3924D55-5E3E-4496-A01B-AB3705BCE27D}" srcOrd="4" destOrd="0" parTransId="{A9571BA3-01A0-4A87-A196-3D8F0B96BB0E}" sibTransId="{8CD89F37-4CC0-4A4C-A2FA-17B934773D0A}"/>
    <dgm:cxn modelId="{C6352F1D-C276-4A29-8596-0B23A6FC5850}" type="presOf" srcId="{4DB6D295-D008-4CD2-A964-9FD39F0BC8E5}" destId="{AFB1BBE1-471E-4C62-8D98-28FA068D7F3B}" srcOrd="0" destOrd="0" presId="urn:microsoft.com/office/officeart/2005/8/layout/hProcess9"/>
    <dgm:cxn modelId="{788FE95B-FC09-49DA-AC05-44E3AC9A2265}" type="presOf" srcId="{F9AA27B2-BBE5-4FDE-8E12-543B153BAEFC}" destId="{2AD88619-4141-4D99-AD9D-4ABCB2A2E571}" srcOrd="0" destOrd="0" presId="urn:microsoft.com/office/officeart/2005/8/layout/hProcess9"/>
    <dgm:cxn modelId="{5A761841-ADC8-40B3-A60A-2E13E063E237}" type="presOf" srcId="{EBD5A611-C961-4022-A41B-7BF6D6290A09}" destId="{DFE18747-66C9-4CA5-851A-086689A9C8D3}" srcOrd="0" destOrd="0" presId="urn:microsoft.com/office/officeart/2005/8/layout/hProcess9"/>
    <dgm:cxn modelId="{C9C2C641-E9EC-49E7-8022-F79F44D1751A}" type="presOf" srcId="{0FACE8E8-828D-421C-AD7F-6D9ED129511F}" destId="{C3777A9E-A0B6-4442-B814-B322DB10EF15}" srcOrd="0" destOrd="0" presId="urn:microsoft.com/office/officeart/2005/8/layout/hProcess9"/>
    <dgm:cxn modelId="{77C91346-2341-4D61-B5B0-C36DEBB45EB4}" type="presOf" srcId="{E8F031F5-41BF-42AB-99CB-284CE9C086D6}" destId="{0A878EFF-5800-4FDB-AD13-326DE0FBFD28}" srcOrd="0" destOrd="0" presId="urn:microsoft.com/office/officeart/2005/8/layout/hProcess9"/>
    <dgm:cxn modelId="{0FCF3059-B8A4-4138-A8FB-C9CA04EAD337}" type="presOf" srcId="{F054EB3C-A693-4D0D-845B-DF9334427C12}" destId="{B519210C-3D5F-4092-B572-E2B248720E7C}" srcOrd="0" destOrd="0" presId="urn:microsoft.com/office/officeart/2005/8/layout/hProcess9"/>
    <dgm:cxn modelId="{413C3F94-63E9-49D6-9674-353F6284BDB4}" type="presOf" srcId="{2D87A116-4F69-4EC0-9DD0-819CBC001BDA}" destId="{CF7FD07C-D931-4CEA-B9CD-83812942C810}" srcOrd="0" destOrd="0" presId="urn:microsoft.com/office/officeart/2005/8/layout/hProcess9"/>
    <dgm:cxn modelId="{AED90E9D-5F58-4B2B-8388-03857DA65647}" srcId="{EBD5A611-C961-4022-A41B-7BF6D6290A09}" destId="{F9AA27B2-BBE5-4FDE-8E12-543B153BAEFC}" srcOrd="3" destOrd="0" parTransId="{4B4540C0-857E-4131-9FF9-2FB0DCF6191F}" sibTransId="{98A97D17-0D04-45CD-9D9F-66AB1C51BAC3}"/>
    <dgm:cxn modelId="{E3D844AC-122F-48B0-8CC4-D65453AF8B86}" srcId="{EBD5A611-C961-4022-A41B-7BF6D6290A09}" destId="{E8F031F5-41BF-42AB-99CB-284CE9C086D6}" srcOrd="1" destOrd="0" parTransId="{77927E0F-34DF-4B7C-9BA6-FD9E85D78B93}" sibTransId="{610A3D06-598C-4B41-AFCA-E566CCDDF4C4}"/>
    <dgm:cxn modelId="{D497AFB1-A779-4ED4-9483-4226016C811A}" srcId="{EBD5A611-C961-4022-A41B-7BF6D6290A09}" destId="{2D87A116-4F69-4EC0-9DD0-819CBC001BDA}" srcOrd="5" destOrd="0" parTransId="{01F0333A-453D-412A-AB5C-51142AA15BDF}" sibTransId="{0BA949D7-1C6D-4975-9B20-9046F890F38F}"/>
    <dgm:cxn modelId="{E8904ED4-F9D5-42FF-875D-B3A1ABA26C53}" srcId="{EBD5A611-C961-4022-A41B-7BF6D6290A09}" destId="{F054EB3C-A693-4D0D-845B-DF9334427C12}" srcOrd="6" destOrd="0" parTransId="{6682EA6D-2737-4B2F-B0B6-9081DFE8E57F}" sibTransId="{2D81447D-2E32-4A52-AFFA-848AD597E2A0}"/>
    <dgm:cxn modelId="{652370DD-32AD-4F76-B20E-3B13417B0755}" type="presOf" srcId="{E3924D55-5E3E-4496-A01B-AB3705BCE27D}" destId="{9CCD7516-9455-4FFB-9CEA-F0D82FD04ACB}" srcOrd="0" destOrd="0" presId="urn:microsoft.com/office/officeart/2005/8/layout/hProcess9"/>
    <dgm:cxn modelId="{996FF4DD-1C75-4FDE-BBD2-9D5F7021C648}" srcId="{EBD5A611-C961-4022-A41B-7BF6D6290A09}" destId="{0FACE8E8-828D-421C-AD7F-6D9ED129511F}" srcOrd="0" destOrd="0" parTransId="{623DA870-9A85-443D-B559-15D5D9F179A4}" sibTransId="{F05A60F5-7E77-4E57-9A91-96C2FA54D145}"/>
    <dgm:cxn modelId="{E93EF3EB-5843-472D-B965-342D30667745}" type="presParOf" srcId="{DFE18747-66C9-4CA5-851A-086689A9C8D3}" destId="{537631ED-1495-4E6D-B2A0-45C9EDA511C1}" srcOrd="0" destOrd="0" presId="urn:microsoft.com/office/officeart/2005/8/layout/hProcess9"/>
    <dgm:cxn modelId="{4D2217AB-7D07-423D-AE08-E23F01B43719}" type="presParOf" srcId="{DFE18747-66C9-4CA5-851A-086689A9C8D3}" destId="{107F15EE-0B15-4AA0-854B-248E05FF4A00}" srcOrd="1" destOrd="0" presId="urn:microsoft.com/office/officeart/2005/8/layout/hProcess9"/>
    <dgm:cxn modelId="{4258CF38-2E78-48A4-823F-CF1B3A4683CD}" type="presParOf" srcId="{107F15EE-0B15-4AA0-854B-248E05FF4A00}" destId="{C3777A9E-A0B6-4442-B814-B322DB10EF15}" srcOrd="0" destOrd="0" presId="urn:microsoft.com/office/officeart/2005/8/layout/hProcess9"/>
    <dgm:cxn modelId="{855933DD-1960-4073-AA28-A784514A6CE8}" type="presParOf" srcId="{107F15EE-0B15-4AA0-854B-248E05FF4A00}" destId="{832987C4-A6E1-4A92-8339-676DFFC76621}" srcOrd="1" destOrd="0" presId="urn:microsoft.com/office/officeart/2005/8/layout/hProcess9"/>
    <dgm:cxn modelId="{BF1D4D46-A49B-4840-9543-C91DFEB2FFD2}" type="presParOf" srcId="{107F15EE-0B15-4AA0-854B-248E05FF4A00}" destId="{0A878EFF-5800-4FDB-AD13-326DE0FBFD28}" srcOrd="2" destOrd="0" presId="urn:microsoft.com/office/officeart/2005/8/layout/hProcess9"/>
    <dgm:cxn modelId="{31514CE8-9C40-4505-8175-4E2976147C0B}" type="presParOf" srcId="{107F15EE-0B15-4AA0-854B-248E05FF4A00}" destId="{E3F05163-C93C-4BFC-8AF5-7870287FE8AE}" srcOrd="3" destOrd="0" presId="urn:microsoft.com/office/officeart/2005/8/layout/hProcess9"/>
    <dgm:cxn modelId="{B20E58BB-8504-4C9C-8DAB-76FCCAF95C61}" type="presParOf" srcId="{107F15EE-0B15-4AA0-854B-248E05FF4A00}" destId="{AFB1BBE1-471E-4C62-8D98-28FA068D7F3B}" srcOrd="4" destOrd="0" presId="urn:microsoft.com/office/officeart/2005/8/layout/hProcess9"/>
    <dgm:cxn modelId="{D7B2DF4B-D25A-4BD1-8A82-AF6413FAA4D0}" type="presParOf" srcId="{107F15EE-0B15-4AA0-854B-248E05FF4A00}" destId="{4B6DE987-054E-4674-BF17-5AC7D9867212}" srcOrd="5" destOrd="0" presId="urn:microsoft.com/office/officeart/2005/8/layout/hProcess9"/>
    <dgm:cxn modelId="{26C4FE06-84FD-4496-86E8-813B27956F59}" type="presParOf" srcId="{107F15EE-0B15-4AA0-854B-248E05FF4A00}" destId="{2AD88619-4141-4D99-AD9D-4ABCB2A2E571}" srcOrd="6" destOrd="0" presId="urn:microsoft.com/office/officeart/2005/8/layout/hProcess9"/>
    <dgm:cxn modelId="{0BAAA5FE-4C58-40BF-A7C5-91189D0514D4}" type="presParOf" srcId="{107F15EE-0B15-4AA0-854B-248E05FF4A00}" destId="{D374AA1A-86D5-4D1C-93B7-1A75DFD9C52B}" srcOrd="7" destOrd="0" presId="urn:microsoft.com/office/officeart/2005/8/layout/hProcess9"/>
    <dgm:cxn modelId="{B8A7F891-7350-442F-99BC-B8ED8AD759A6}" type="presParOf" srcId="{107F15EE-0B15-4AA0-854B-248E05FF4A00}" destId="{9CCD7516-9455-4FFB-9CEA-F0D82FD04ACB}" srcOrd="8" destOrd="0" presId="urn:microsoft.com/office/officeart/2005/8/layout/hProcess9"/>
    <dgm:cxn modelId="{7FF66CC5-C48A-41EA-96B4-F9E9A06CADCA}" type="presParOf" srcId="{107F15EE-0B15-4AA0-854B-248E05FF4A00}" destId="{B6905228-5D14-43A0-8D7A-04E9278BCEAC}" srcOrd="9" destOrd="0" presId="urn:microsoft.com/office/officeart/2005/8/layout/hProcess9"/>
    <dgm:cxn modelId="{4A21B118-7977-4837-934E-F36E7FF3204B}" type="presParOf" srcId="{107F15EE-0B15-4AA0-854B-248E05FF4A00}" destId="{CF7FD07C-D931-4CEA-B9CD-83812942C810}" srcOrd="10" destOrd="0" presId="urn:microsoft.com/office/officeart/2005/8/layout/hProcess9"/>
    <dgm:cxn modelId="{00FE1E14-624F-4B98-BA4A-070173C8BD66}" type="presParOf" srcId="{107F15EE-0B15-4AA0-854B-248E05FF4A00}" destId="{ABCAFEA2-75FF-48FC-8C88-34E5A6F6F798}" srcOrd="11" destOrd="0" presId="urn:microsoft.com/office/officeart/2005/8/layout/hProcess9"/>
    <dgm:cxn modelId="{A14A55D9-B305-401D-92D9-654F76E344B3}" type="presParOf" srcId="{107F15EE-0B15-4AA0-854B-248E05FF4A00}" destId="{B519210C-3D5F-4092-B572-E2B248720E7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631ED-1495-4E6D-B2A0-45C9EDA511C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77A9E-A0B6-4442-B814-B322DB10EF15}">
      <dsp:nvSpPr>
        <dsp:cNvPr id="0" name=""/>
        <dsp:cNvSpPr/>
      </dsp:nvSpPr>
      <dsp:spPr>
        <a:xfrm>
          <a:off x="2053" y="1305401"/>
          <a:ext cx="131393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觀察</a:t>
          </a:r>
        </a:p>
      </dsp:txBody>
      <dsp:txXfrm>
        <a:off x="66194" y="1369542"/>
        <a:ext cx="1185654" cy="1612253"/>
      </dsp:txXfrm>
    </dsp:sp>
    <dsp:sp modelId="{0A878EFF-5800-4FDB-AD13-326DE0FBFD28}">
      <dsp:nvSpPr>
        <dsp:cNvPr id="0" name=""/>
        <dsp:cNvSpPr/>
      </dsp:nvSpPr>
      <dsp:spPr>
        <a:xfrm>
          <a:off x="1534979" y="1305401"/>
          <a:ext cx="131393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提問</a:t>
          </a:r>
        </a:p>
      </dsp:txBody>
      <dsp:txXfrm>
        <a:off x="1599120" y="1369542"/>
        <a:ext cx="1185654" cy="1612253"/>
      </dsp:txXfrm>
    </dsp:sp>
    <dsp:sp modelId="{AFB1BBE1-471E-4C62-8D98-28FA068D7F3B}">
      <dsp:nvSpPr>
        <dsp:cNvPr id="0" name=""/>
        <dsp:cNvSpPr/>
      </dsp:nvSpPr>
      <dsp:spPr>
        <a:xfrm>
          <a:off x="3067905" y="1305401"/>
          <a:ext cx="1313936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假設</a:t>
          </a:r>
        </a:p>
      </dsp:txBody>
      <dsp:txXfrm>
        <a:off x="3132046" y="1369542"/>
        <a:ext cx="1185654" cy="1612253"/>
      </dsp:txXfrm>
    </dsp:sp>
    <dsp:sp modelId="{2AD88619-4141-4D99-AD9D-4ABCB2A2E571}">
      <dsp:nvSpPr>
        <dsp:cNvPr id="0" name=""/>
        <dsp:cNvSpPr/>
      </dsp:nvSpPr>
      <dsp:spPr>
        <a:xfrm>
          <a:off x="4600831" y="1305401"/>
          <a:ext cx="1313936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實作</a:t>
          </a:r>
        </a:p>
      </dsp:txBody>
      <dsp:txXfrm>
        <a:off x="4664972" y="1369542"/>
        <a:ext cx="1185654" cy="1612253"/>
      </dsp:txXfrm>
    </dsp:sp>
    <dsp:sp modelId="{9CCD7516-9455-4FFB-9CEA-F0D82FD04ACB}">
      <dsp:nvSpPr>
        <dsp:cNvPr id="0" name=""/>
        <dsp:cNvSpPr/>
      </dsp:nvSpPr>
      <dsp:spPr>
        <a:xfrm>
          <a:off x="6133757" y="1305401"/>
          <a:ext cx="1313936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紀錄</a:t>
          </a:r>
        </a:p>
      </dsp:txBody>
      <dsp:txXfrm>
        <a:off x="6197898" y="1369542"/>
        <a:ext cx="1185654" cy="1612253"/>
      </dsp:txXfrm>
    </dsp:sp>
    <dsp:sp modelId="{CF7FD07C-D931-4CEA-B9CD-83812942C810}">
      <dsp:nvSpPr>
        <dsp:cNvPr id="0" name=""/>
        <dsp:cNvSpPr/>
      </dsp:nvSpPr>
      <dsp:spPr>
        <a:xfrm>
          <a:off x="7666683" y="1305401"/>
          <a:ext cx="131393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分析</a:t>
          </a:r>
        </a:p>
      </dsp:txBody>
      <dsp:txXfrm>
        <a:off x="7730824" y="1369542"/>
        <a:ext cx="1185654" cy="1612253"/>
      </dsp:txXfrm>
    </dsp:sp>
    <dsp:sp modelId="{B519210C-3D5F-4092-B572-E2B248720E7C}">
      <dsp:nvSpPr>
        <dsp:cNvPr id="0" name=""/>
        <dsp:cNvSpPr/>
      </dsp:nvSpPr>
      <dsp:spPr>
        <a:xfrm>
          <a:off x="9199609" y="1305401"/>
          <a:ext cx="131393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/>
            <a:t>歸納</a:t>
          </a:r>
        </a:p>
      </dsp:txBody>
      <dsp:txXfrm>
        <a:off x="9263750" y="1369542"/>
        <a:ext cx="1185654" cy="161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9653-7919-45F5-A0A3-D447C16E407C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798D-EFE2-4FCC-97D2-991E1BCC83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1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6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2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5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63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6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9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0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DF81-DEEF-4CF9-8FDB-ED5B3FA8A81D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B047-E581-4AE0-A4FF-3393E5B70F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oe-tw.webex.com/meet/wanzh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2619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四年級自然課程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91454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魏婉貞</a:t>
            </a:r>
          </a:p>
        </p:txBody>
      </p:sp>
    </p:spTree>
    <p:extLst>
      <p:ext uri="{BB962C8B-B14F-4D97-AF65-F5344CB8AC3E}">
        <p14:creationId xmlns:p14="http://schemas.microsoft.com/office/powerpoint/2010/main" val="1639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第三單元</a:t>
            </a:r>
            <a:r>
              <a:rPr lang="en-US" altLang="zh-TW" dirty="0"/>
              <a:t>-</a:t>
            </a:r>
            <a:r>
              <a:rPr lang="zh-TW" altLang="en-US" dirty="0"/>
              <a:t>昆蟲大解密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5B2AB93-5097-4F10-B677-FC4802CE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49" y="3962884"/>
            <a:ext cx="3503764" cy="252999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16274C-E904-4971-AFEC-8007E0E56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12" y="1027906"/>
            <a:ext cx="5050301" cy="2525151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7837"/>
            <a:ext cx="10001865" cy="50050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sz="37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單元重點：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昆蟲的特徵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昆蟲的成長變化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昆蟲在自然界與人類生活的重要性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zh-TW" altLang="en-US" sz="37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錯誤想法釐清：</a:t>
            </a:r>
            <a:endParaRPr lang="en-US" altLang="zh-TW" sz="37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將有觸角、會跳的動物誤歸為昆蟲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認為是昆蟲就不是動物</a:t>
            </a: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錯將昆蟲偽足當成腳，而不將其當成昆蟲</a:t>
            </a: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4.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將昆蟲頭、胸、腹的正確位置搞錯。</a:t>
            </a:r>
          </a:p>
          <a:p>
            <a:pPr marL="0" indent="0">
              <a:buNone/>
            </a:pPr>
            <a:endParaRPr lang="zh-TW" altLang="en-US" sz="4800" dirty="0">
              <a:latin typeface="+mj-lt"/>
              <a:ea typeface="+mj-ea"/>
              <a:cs typeface="+mj-cs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593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第四單元</a:t>
            </a:r>
            <a:r>
              <a:rPr lang="en-US" altLang="zh-TW" dirty="0"/>
              <a:t>-</a:t>
            </a:r>
            <a:r>
              <a:rPr lang="zh-TW" altLang="en-US" dirty="0"/>
              <a:t>自然資源與利用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6724"/>
            <a:ext cx="11063748" cy="4351338"/>
          </a:xfrm>
        </p:spPr>
        <p:txBody>
          <a:bodyPr>
            <a:normAutofit fontScale="92500" lnSpcReduction="20000"/>
          </a:bodyPr>
          <a:lstStyle/>
          <a:p>
            <a:endParaRPr lang="zh-TW" altLang="en-US" dirty="0"/>
          </a:p>
          <a:p>
            <a:r>
              <a:rPr lang="zh-TW" altLang="en-US" sz="4800" dirty="0">
                <a:latin typeface="+mj-lt"/>
                <a:ea typeface="+mj-ea"/>
                <a:cs typeface="+mj-cs"/>
              </a:rPr>
              <a:t>單元重點：</a:t>
            </a:r>
          </a:p>
          <a:p>
            <a:pPr marL="0" indent="0"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1.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各種形式的能量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2.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生活中的能源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3.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自然資源的運用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4.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開發污染與環境問題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5.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環保行動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9FCE33-5702-467C-8D6A-93AE1DBF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03" y="1952786"/>
            <a:ext cx="4679197" cy="46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  <a:r>
              <a:rPr lang="en-US" altLang="zh-TW" dirty="0"/>
              <a:t>---</a:t>
            </a:r>
            <a:r>
              <a:rPr lang="zh-TW" altLang="en-US" dirty="0"/>
              <a:t>尊重、理解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479685"/>
            <a:ext cx="518318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zh-TW" altLang="en-US" sz="4400" b="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科學周</a:t>
            </a:r>
            <a:r>
              <a:rPr lang="en-US" altLang="zh-TW" sz="4400" b="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-</a:t>
            </a:r>
            <a:r>
              <a:rPr lang="zh-TW" altLang="en-US" sz="4400" b="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橡皮筋動力車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課堂進行教學，課餘研究</a:t>
            </a:r>
            <a:endParaRPr lang="en-US" altLang="zh-TW" dirty="0"/>
          </a:p>
          <a:p>
            <a:r>
              <a:rPr lang="zh-TW" altLang="en-US" dirty="0"/>
              <a:t>個人製作</a:t>
            </a:r>
            <a:endParaRPr lang="en-US" altLang="zh-TW" dirty="0"/>
          </a:p>
          <a:p>
            <a:r>
              <a:rPr lang="zh-TW" altLang="en-US" dirty="0"/>
              <a:t>課堂比賽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51B4C98-8114-4D42-A044-B34426DD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9685"/>
            <a:ext cx="5157787" cy="823912"/>
          </a:xfrm>
        </p:spPr>
        <p:txBody>
          <a:bodyPr/>
          <a:lstStyle/>
          <a:p>
            <a:r>
              <a:rPr lang="zh-TW" altLang="en-US" sz="4100" b="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自然主題探索閱讀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03891BB-06E6-43E0-9238-1F9844C47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讓孩子多接觸大自然，多認識生活周遭，提升對生活感受度。</a:t>
            </a:r>
            <a:endParaRPr lang="en-US" altLang="zh-TW" dirty="0"/>
          </a:p>
          <a:p>
            <a:r>
              <a:rPr lang="zh-TW" altLang="en-US" dirty="0"/>
              <a:t>推薦書目</a:t>
            </a:r>
            <a:r>
              <a:rPr lang="en-US" altLang="zh-TW" dirty="0"/>
              <a:t>:</a:t>
            </a:r>
            <a:r>
              <a:rPr lang="zh-TW" altLang="en-US" dirty="0"/>
              <a:t>康小圖書</a:t>
            </a:r>
            <a:endParaRPr lang="en-US" altLang="zh-TW" dirty="0"/>
          </a:p>
          <a:p>
            <a:r>
              <a:rPr lang="zh-TW" altLang="en-US" dirty="0"/>
              <a:t>翻</a:t>
            </a:r>
            <a:r>
              <a:rPr lang="en-US" altLang="zh-TW" dirty="0"/>
              <a:t>!</a:t>
            </a:r>
            <a:r>
              <a:rPr lang="zh-TW" altLang="en-US" dirty="0"/>
              <a:t>太空 </a:t>
            </a:r>
            <a:endParaRPr lang="en-US" altLang="zh-TW" dirty="0"/>
          </a:p>
          <a:p>
            <a:r>
              <a:rPr lang="zh-TW" altLang="en-US" dirty="0"/>
              <a:t>法布爾</a:t>
            </a:r>
            <a:r>
              <a:rPr lang="en-US" altLang="zh-TW" dirty="0"/>
              <a:t>:</a:t>
            </a:r>
            <a:r>
              <a:rPr lang="zh-TW" altLang="en-US" dirty="0"/>
              <a:t>荒地上的昆蟲詩人</a:t>
            </a:r>
            <a:endParaRPr lang="en-US" altLang="zh-TW" dirty="0"/>
          </a:p>
          <a:p>
            <a:r>
              <a:rPr lang="zh-TW" altLang="en-US" dirty="0"/>
              <a:t>臺灣生態尋寶趣</a:t>
            </a:r>
            <a:endParaRPr lang="en-US" altLang="zh-TW" dirty="0"/>
          </a:p>
          <a:p>
            <a:r>
              <a:rPr lang="zh-TW" altLang="zh-TW" dirty="0"/>
              <a:t>自來水的旅行</a:t>
            </a:r>
            <a:r>
              <a:rPr lang="en-US" altLang="zh-TW" dirty="0"/>
              <a:t>:</a:t>
            </a:r>
            <a:r>
              <a:rPr lang="zh-TW" altLang="zh-TW" dirty="0"/>
              <a:t>嘩啦嘩啦</a:t>
            </a:r>
            <a:r>
              <a:rPr lang="en-US" altLang="zh-TW" dirty="0"/>
              <a:t>!</a:t>
            </a:r>
          </a:p>
          <a:p>
            <a:r>
              <a:rPr lang="en-US" altLang="zh-TW" dirty="0"/>
              <a:t>NHK</a:t>
            </a:r>
            <a:r>
              <a:rPr lang="zh-TW" altLang="en-US" dirty="0"/>
              <a:t>小學生自主學習科學方法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40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/>
              <a:t>評量⽅式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sz="8600" dirty="0">
                <a:latin typeface="cwTeXMing"/>
              </a:rPr>
              <a:t>平時成績</a:t>
            </a:r>
            <a:r>
              <a:rPr lang="en-US" altLang="zh-TW" sz="8600" dirty="0">
                <a:latin typeface="cwTeXMing"/>
              </a:rPr>
              <a:t>50</a:t>
            </a:r>
            <a:r>
              <a:rPr lang="zh-TW" altLang="en-US" sz="8600" dirty="0">
                <a:latin typeface="cwTeXMing"/>
              </a:rPr>
              <a:t>％（包含平時紙筆測驗、實驗操作、口頭問答、作業報告等）</a:t>
            </a:r>
            <a:endParaRPr lang="en-US" altLang="zh-TW" sz="8600" dirty="0">
              <a:latin typeface="cwTeXMing"/>
            </a:endParaRPr>
          </a:p>
          <a:p>
            <a:pPr>
              <a:lnSpc>
                <a:spcPct val="110000"/>
              </a:lnSpc>
            </a:pPr>
            <a:r>
              <a:rPr lang="zh-TW" altLang="en-US" sz="8600" dirty="0">
                <a:latin typeface="cwTeXMing"/>
              </a:rPr>
              <a:t>定期成績</a:t>
            </a:r>
            <a:r>
              <a:rPr lang="en-US" altLang="zh-TW" sz="8600" dirty="0">
                <a:latin typeface="cwTeXMing"/>
              </a:rPr>
              <a:t>50%</a:t>
            </a:r>
          </a:p>
          <a:p>
            <a:pPr>
              <a:lnSpc>
                <a:spcPct val="110000"/>
              </a:lnSpc>
            </a:pPr>
            <a:r>
              <a:rPr lang="zh-TW" altLang="en-US" sz="8600" dirty="0">
                <a:latin typeface="cwTeXMing"/>
              </a:rPr>
              <a:t>期中</a:t>
            </a:r>
            <a:r>
              <a:rPr lang="en-US" altLang="zh-TW" sz="8600" dirty="0">
                <a:latin typeface="cwTeXMing"/>
              </a:rPr>
              <a:t>(</a:t>
            </a:r>
            <a:r>
              <a:rPr lang="zh-TW" altLang="en-US" sz="8600" dirty="0">
                <a:latin typeface="cwTeXMing"/>
              </a:rPr>
              <a:t>末</a:t>
            </a:r>
            <a:r>
              <a:rPr lang="en-US" altLang="zh-TW" sz="8600" dirty="0">
                <a:latin typeface="cwTeXMing"/>
              </a:rPr>
              <a:t>)=</a:t>
            </a:r>
            <a:r>
              <a:rPr lang="zh-TW" altLang="en-US" sz="8600" dirty="0">
                <a:latin typeface="cwTeXMing"/>
              </a:rPr>
              <a:t>平時</a:t>
            </a:r>
            <a:r>
              <a:rPr lang="en-US" altLang="zh-TW" sz="8600" dirty="0">
                <a:latin typeface="cwTeXMing"/>
              </a:rPr>
              <a:t>+</a:t>
            </a:r>
            <a:r>
              <a:rPr lang="zh-TW" altLang="en-US" sz="8600" dirty="0">
                <a:latin typeface="cwTeXMing"/>
              </a:rPr>
              <a:t>定期</a:t>
            </a:r>
            <a:endParaRPr lang="en-US" altLang="zh-TW" sz="8600" dirty="0">
              <a:latin typeface="cwTeXMing"/>
            </a:endParaRPr>
          </a:p>
          <a:p>
            <a:pPr>
              <a:lnSpc>
                <a:spcPct val="110000"/>
              </a:lnSpc>
            </a:pPr>
            <a:endParaRPr lang="zh-TW" altLang="en-US" sz="8600" dirty="0">
              <a:latin typeface="cwTeXMing"/>
            </a:endParaRPr>
          </a:p>
        </p:txBody>
      </p:sp>
    </p:spTree>
    <p:extLst>
      <p:ext uri="{BB962C8B-B14F-4D97-AF65-F5344CB8AC3E}">
        <p14:creationId xmlns:p14="http://schemas.microsoft.com/office/powerpoint/2010/main" val="143039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校網</a:t>
            </a:r>
            <a:r>
              <a:rPr lang="en-US" altLang="zh-TW" sz="3600" dirty="0"/>
              <a:t>/</a:t>
            </a:r>
            <a:r>
              <a:rPr lang="zh-TW" altLang="en-US" sz="3600" dirty="0"/>
              <a:t>教師網頁</a:t>
            </a:r>
            <a:r>
              <a:rPr lang="en-US" altLang="zh-TW" sz="3600" dirty="0"/>
              <a:t>/</a:t>
            </a:r>
            <a:r>
              <a:rPr lang="zh-TW" altLang="en-US" sz="3600" dirty="0"/>
              <a:t>魏婉貞</a:t>
            </a:r>
            <a:endParaRPr lang="en-US" altLang="zh-TW" sz="3600" dirty="0"/>
          </a:p>
          <a:p>
            <a:r>
              <a:rPr lang="zh-TW" altLang="en-US" sz="3600" dirty="0"/>
              <a:t>公布課程進度、簡報、練習卷、</a:t>
            </a:r>
            <a:r>
              <a:rPr lang="zh-TW" altLang="en-US" sz="3600" dirty="0">
                <a:solidFill>
                  <a:srgbClr val="FF0000"/>
                </a:solidFill>
              </a:rPr>
              <a:t>酷課雲</a:t>
            </a:r>
            <a:endParaRPr lang="en-US" altLang="zh-TW" sz="3600" dirty="0"/>
          </a:p>
          <a:p>
            <a:r>
              <a:rPr lang="zh-TW" altLang="en-US" sz="3600" dirty="0"/>
              <a:t>電子信箱</a:t>
            </a:r>
            <a:r>
              <a:rPr lang="en-US" altLang="zh-TW" sz="3600" dirty="0"/>
              <a:t>:</a:t>
            </a:r>
            <a:r>
              <a:rPr lang="en-US" altLang="zh-TW" sz="3600" dirty="0" err="1"/>
              <a:t>wanzhen@mail.klps.tp.edu.tw</a:t>
            </a:r>
            <a:endParaRPr lang="en-US" altLang="zh-TW" sz="3600" dirty="0"/>
          </a:p>
          <a:p>
            <a:r>
              <a:rPr lang="zh-TW" altLang="en-US" sz="3600" dirty="0"/>
              <a:t>會議室網址</a:t>
            </a:r>
            <a:r>
              <a:rPr lang="en-US" altLang="zh-TW" sz="3600" dirty="0"/>
              <a:t>:</a:t>
            </a:r>
          </a:p>
          <a:p>
            <a:pPr marL="0" indent="0">
              <a:buNone/>
            </a:pPr>
            <a:r>
              <a:rPr lang="zh-TW" altLang="en-US" sz="3600" dirty="0"/>
              <a:t>  </a:t>
            </a:r>
            <a:r>
              <a:rPr lang="en-US" altLang="zh-TW" sz="3600" dirty="0">
                <a:hlinkClick r:id="rId2"/>
              </a:rPr>
              <a:t>https://</a:t>
            </a:r>
            <a:r>
              <a:rPr lang="en-US" altLang="zh-TW" sz="3600" dirty="0" err="1">
                <a:hlinkClick r:id="rId2"/>
              </a:rPr>
              <a:t>moe-tw.webex.com</a:t>
            </a:r>
            <a:r>
              <a:rPr lang="en-US" altLang="zh-TW" sz="3600" dirty="0">
                <a:hlinkClick r:id="rId2"/>
              </a:rPr>
              <a:t>/meet/</a:t>
            </a:r>
            <a:r>
              <a:rPr lang="en-US" altLang="zh-TW" sz="3600" dirty="0" err="1">
                <a:hlinkClick r:id="rId2"/>
              </a:rPr>
              <a:t>wanzhen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11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99855" y="2638164"/>
            <a:ext cx="415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4063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上課注意事項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dirty="0">
                <a:sym typeface="Wingdings" panose="05000000000000000000" pitchFamily="2" charset="2"/>
              </a:rPr>
              <a:t> </a:t>
            </a:r>
            <a:r>
              <a:rPr lang="zh-TW" altLang="en-US" sz="7200" dirty="0"/>
              <a:t>專心   </a:t>
            </a:r>
            <a:r>
              <a:rPr lang="zh-TW" altLang="en-US" sz="7200" dirty="0">
                <a:sym typeface="Wingdings" panose="05000000000000000000" pitchFamily="2" charset="2"/>
              </a:rPr>
              <a:t> </a:t>
            </a:r>
            <a:r>
              <a:rPr lang="zh-TW" altLang="en-US" sz="7200" dirty="0"/>
              <a:t>秩序</a:t>
            </a:r>
            <a:endParaRPr lang="en-US" altLang="zh-TW" sz="7200" dirty="0"/>
          </a:p>
          <a:p>
            <a:pPr marL="0" indent="0" algn="ctr">
              <a:buNone/>
            </a:pPr>
            <a:r>
              <a:rPr lang="zh-TW" altLang="en-US" sz="7200" dirty="0">
                <a:sym typeface="Wingdings" panose="05000000000000000000" pitchFamily="2" charset="2"/>
              </a:rPr>
              <a:t> </a:t>
            </a:r>
            <a:r>
              <a:rPr lang="zh-TW" altLang="en-US" sz="7200" dirty="0"/>
              <a:t>禮貌   </a:t>
            </a:r>
            <a:r>
              <a:rPr lang="zh-TW" altLang="en-US" sz="7200" dirty="0">
                <a:sym typeface="Wingdings" panose="05000000000000000000" pitchFamily="2" charset="2"/>
              </a:rPr>
              <a:t> </a:t>
            </a:r>
            <a:r>
              <a:rPr lang="zh-TW" altLang="en-US" sz="7200" dirty="0"/>
              <a:t>負責</a:t>
            </a:r>
          </a:p>
        </p:txBody>
      </p:sp>
    </p:spTree>
    <p:extLst>
      <p:ext uri="{BB962C8B-B14F-4D97-AF65-F5344CB8AC3E}">
        <p14:creationId xmlns:p14="http://schemas.microsoft.com/office/powerpoint/2010/main" val="28676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69689"/>
              </p:ext>
            </p:extLst>
          </p:nvPr>
        </p:nvGraphicFramePr>
        <p:xfrm>
          <a:off x="1162665" y="913880"/>
          <a:ext cx="10038735" cy="4497705"/>
        </p:xfrm>
        <a:graphic>
          <a:graphicData uri="http://schemas.openxmlformats.org/drawingml/2006/table">
            <a:tbl>
              <a:tblPr/>
              <a:tblGrid>
                <a:gridCol w="10038735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28081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38058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3600" b="1" dirty="0">
                          <a:effectLst/>
                          <a:latin typeface="+mn-ea"/>
                          <a:ea typeface="+mn-ea"/>
                        </a:rPr>
                        <a:t>１、 </a:t>
                      </a:r>
                      <a: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  <a:t>不要在教室內追、趕、跑、跳、碰，</a:t>
                      </a:r>
                      <a:b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  <a:t>　　→　才不會打翻實驗用具並發生意外！</a:t>
                      </a:r>
                      <a:b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  <a:t>           ２、 上課時請準時排隊進入教室，</a:t>
                      </a:r>
                      <a:b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  <a:t>　     　   →　才不會讓大家一起苦苦地等你！</a:t>
                      </a:r>
                      <a:b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3200" b="1" dirty="0">
                          <a:effectLst/>
                          <a:latin typeface="+mn-ea"/>
                          <a:ea typeface="+mn-ea"/>
                        </a:rPr>
                        <a:t>                ３、 在走廊玩耍時，切記注意安全</a:t>
                      </a:r>
                      <a:endParaRPr lang="en-US" altLang="zh-TW" sz="3200" b="1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endParaRPr lang="zh-TW" altLang="en-US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87062"/>
            <a:ext cx="10515600" cy="942974"/>
          </a:xfrm>
        </p:spPr>
        <p:txBody>
          <a:bodyPr/>
          <a:lstStyle/>
          <a:p>
            <a:pPr algn="ctr"/>
            <a:r>
              <a:rPr lang="zh-TW" altLang="en-US" b="1" dirty="0"/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82547"/>
              </p:ext>
            </p:extLst>
          </p:nvPr>
        </p:nvGraphicFramePr>
        <p:xfrm>
          <a:off x="2971800" y="1027906"/>
          <a:ext cx="7938655" cy="4780251"/>
        </p:xfrm>
        <a:graphic>
          <a:graphicData uri="http://schemas.openxmlformats.org/drawingml/2006/table">
            <a:tbl>
              <a:tblPr/>
              <a:tblGrid>
                <a:gridCol w="7938655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36585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42892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</a:rPr>
                        <a:t>４、 避免將各種物品隨意丟擲到樓下，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r>
                        <a:rPr lang="zh-TW" altLang="en-US" sz="2800" b="1" dirty="0">
                          <a:effectLst/>
                        </a:rPr>
                        <a:t>　　→　才不會讓樓下經過的同學禍從天降！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r>
                        <a:rPr lang="zh-TW" altLang="en-US" sz="2800" b="1" dirty="0">
                          <a:effectLst/>
                        </a:rPr>
                        <a:t>５、 記得只帶飲用水進入教室，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r>
                        <a:rPr lang="zh-TW" altLang="en-US" sz="2800" b="1" dirty="0">
                          <a:effectLst/>
                        </a:rPr>
                        <a:t>　　→　別讓零食碎屑造成教室內變成老鼠窩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r>
                        <a:rPr lang="zh-TW" altLang="en-US" sz="2800" b="1" dirty="0">
                          <a:effectLst/>
                        </a:rPr>
                        <a:t>６、 離開教室時，記得排好椅子帶走隨身物品，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r>
                        <a:rPr lang="zh-TW" altLang="en-US" sz="2800" b="1" dirty="0">
                          <a:effectLst/>
                        </a:rPr>
                        <a:t>　　→　維持好教室內的整齊與乾淨！</a:t>
                      </a:r>
                      <a:br>
                        <a:rPr lang="zh-TW" altLang="en-US" sz="2800" b="1" dirty="0">
                          <a:effectLst/>
                        </a:rPr>
                      </a:br>
                      <a:endParaRPr lang="zh-TW" altLang="en-US" sz="2800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獎勵制度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A1F1229-927F-4437-9223-25A4D1AF3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30407"/>
              </p:ext>
            </p:extLst>
          </p:nvPr>
        </p:nvGraphicFramePr>
        <p:xfrm>
          <a:off x="839788" y="1522095"/>
          <a:ext cx="10780200" cy="4970780"/>
        </p:xfrm>
        <a:graphic>
          <a:graphicData uri="http://schemas.openxmlformats.org/drawingml/2006/table">
            <a:tbl>
              <a:tblPr/>
              <a:tblGrid>
                <a:gridCol w="10780200">
                  <a:extLst>
                    <a:ext uri="{9D8B030D-6E8A-4147-A177-3AD203B41FA5}">
                      <a16:colId xmlns:a16="http://schemas.microsoft.com/office/drawing/2014/main" val="2522292889"/>
                    </a:ext>
                  </a:extLst>
                </a:gridCol>
              </a:tblGrid>
              <a:tr h="531898">
                <a:tc>
                  <a:txBody>
                    <a:bodyPr/>
                    <a:lstStyle/>
                    <a:p>
                      <a:endParaRPr lang="zh-TW" altLang="en-US" sz="4000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90502"/>
                  </a:ext>
                </a:extLst>
              </a:tr>
              <a:tr h="3280685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3200" dirty="0">
                          <a:effectLst/>
                        </a:rPr>
                        <a:t>上課方面：舉手發言、守秩序，可計入加分。</a:t>
                      </a:r>
                      <a:endParaRPr lang="en-US" altLang="zh-TW" sz="3200" dirty="0">
                        <a:effectLst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3200" dirty="0">
                          <a:effectLst/>
                        </a:rPr>
                        <a:t>功課方面：習作書寫認真、字體端正</a:t>
                      </a:r>
                      <a:r>
                        <a:rPr lang="en-US" altLang="zh-TW" sz="3200" dirty="0">
                          <a:effectLst/>
                        </a:rPr>
                        <a:t>,</a:t>
                      </a:r>
                      <a:r>
                        <a:rPr lang="zh-TW" altLang="en-US" sz="3200" dirty="0">
                          <a:effectLst/>
                        </a:rPr>
                        <a:t>併入加分。</a:t>
                      </a:r>
                      <a:endParaRPr lang="en-US" altLang="zh-TW" sz="3200" dirty="0">
                        <a:effectLst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3200" dirty="0">
                          <a:effectLst/>
                        </a:rPr>
                        <a:t>常規方面：在分組中服務熱心、遵守班規，亦可加分。</a:t>
                      </a:r>
                      <a:endParaRPr lang="en-US" altLang="zh-TW" sz="3200" dirty="0">
                        <a:effectLst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3200" dirty="0">
                          <a:effectLst/>
                        </a:rPr>
                        <a:t>團體討論、發表報告：表現最優異的組別，全組可以加分。</a:t>
                      </a:r>
                      <a:endParaRPr lang="en-US" altLang="zh-TW" sz="3200" dirty="0">
                        <a:effectLst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3200" dirty="0">
                          <a:effectLst/>
                        </a:rPr>
                        <a:t>競賽方面：各組分組比賽表現優異者，也可成為加分。</a:t>
                      </a:r>
                      <a:br>
                        <a:rPr lang="zh-TW" altLang="en-US" sz="3200" dirty="0">
                          <a:effectLst/>
                        </a:rPr>
                      </a:br>
                      <a:endParaRPr lang="zh-TW" altLang="en-US" sz="3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2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0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3B54259-71F0-4ECC-9A0A-A3DC84A2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489AEB0-F657-4F26-A438-6F6934EF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16" y="113245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7200" dirty="0"/>
              <a:t>新課綱</a:t>
            </a:r>
            <a:br>
              <a:rPr lang="en-US" altLang="zh-TW" sz="7200" dirty="0"/>
            </a:br>
            <a:r>
              <a:rPr lang="zh-TW" altLang="en-US" sz="7200" dirty="0"/>
              <a:t>自 然 科 學</a:t>
            </a:r>
            <a:br>
              <a:rPr lang="en-US" altLang="zh-TW" sz="7200" dirty="0"/>
            </a:br>
            <a:r>
              <a:rPr lang="zh-TW" altLang="en-US" sz="7200" dirty="0"/>
              <a:t>學    習     方    式</a:t>
            </a:r>
          </a:p>
        </p:txBody>
      </p:sp>
    </p:spTree>
    <p:extLst>
      <p:ext uri="{BB962C8B-B14F-4D97-AF65-F5344CB8AC3E}">
        <p14:creationId xmlns:p14="http://schemas.microsoft.com/office/powerpoint/2010/main" val="252110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5CA63-7560-4369-B02C-CD49601D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365125"/>
            <a:ext cx="11852787" cy="1325563"/>
          </a:xfrm>
        </p:spPr>
        <p:txBody>
          <a:bodyPr/>
          <a:lstStyle/>
          <a:p>
            <a:r>
              <a:rPr lang="en-US" altLang="zh-TW" dirty="0" err="1"/>
              <a:t>POE+E</a:t>
            </a:r>
            <a:r>
              <a:rPr lang="zh-TW" altLang="en-US" dirty="0"/>
              <a:t>教學法</a:t>
            </a:r>
            <a:r>
              <a:rPr lang="en-US" altLang="zh-TW" dirty="0"/>
              <a:t>---</a:t>
            </a:r>
            <a:r>
              <a:rPr lang="zh-TW" altLang="en-US" dirty="0"/>
              <a:t>預測、觀察、解釋、探究、思辨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CA1A371-B26A-494F-A5C5-CD452FFC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339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14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第一單元</a:t>
            </a:r>
            <a:r>
              <a:rPr lang="en-US" altLang="zh-TW" dirty="0"/>
              <a:t>-</a:t>
            </a:r>
            <a:r>
              <a:rPr lang="zh-TW" altLang="en-US" dirty="0"/>
              <a:t>白天和夜晚的天空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4689987"/>
          </a:xfrm>
        </p:spPr>
        <p:txBody>
          <a:bodyPr>
            <a:normAutofit fontScale="55000" lnSpcReduction="20000"/>
          </a:bodyPr>
          <a:lstStyle/>
          <a:p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sz="5200" dirty="0">
                <a:latin typeface="+mj-lt"/>
                <a:ea typeface="+mj-ea"/>
                <a:cs typeface="+mj-cs"/>
              </a:rPr>
              <a:t>單元重點：</a:t>
            </a:r>
            <a:endParaRPr lang="en-US" altLang="zh-TW" sz="5200" dirty="0">
              <a:latin typeface="+mj-lt"/>
              <a:ea typeface="+mj-ea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1.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比較白天夜晚的差異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2.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一天中太陽位置與影子的變化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+mj-lt"/>
                <a:ea typeface="+mj-ea"/>
                <a:cs typeface="+mj-cs"/>
              </a:rPr>
              <a:t>3.</a:t>
            </a:r>
            <a:r>
              <a:rPr lang="zh-TW" altLang="en-US" sz="4800" dirty="0">
                <a:latin typeface="+mj-lt"/>
                <a:ea typeface="+mj-ea"/>
                <a:cs typeface="+mj-cs"/>
              </a:rPr>
              <a:t>月相與位置改變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zh-TW" altLang="en-US" sz="5200" dirty="0">
                <a:latin typeface="+mj-lt"/>
                <a:ea typeface="+mj-ea"/>
                <a:cs typeface="+mj-cs"/>
              </a:rPr>
              <a:t>錯誤想法釐清</a:t>
            </a:r>
            <a:r>
              <a:rPr lang="zh-TW" altLang="en-US" sz="5200" dirty="0"/>
              <a:t>：</a:t>
            </a:r>
            <a:endParaRPr lang="en-US" altLang="zh-TW" sz="5200" dirty="0"/>
          </a:p>
          <a:p>
            <a:pPr lvl="1">
              <a:lnSpc>
                <a:spcPct val="110000"/>
              </a:lnSpc>
            </a:pPr>
            <a:r>
              <a:rPr lang="zh-TW" altLang="en-US" sz="4800" dirty="0">
                <a:latin typeface="+mj-lt"/>
                <a:ea typeface="+mj-ea"/>
                <a:cs typeface="+mj-cs"/>
              </a:rPr>
              <a:t>白天看不到月亮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r>
              <a:rPr lang="zh-TW" altLang="en-US" sz="4800" dirty="0">
                <a:latin typeface="+mj-lt"/>
                <a:ea typeface="+mj-ea"/>
                <a:cs typeface="+mj-cs"/>
              </a:rPr>
              <a:t>月亮會自行發光發熱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r>
              <a:rPr lang="zh-TW" altLang="en-US" sz="4800" dirty="0">
                <a:latin typeface="+mj-lt"/>
                <a:ea typeface="+mj-ea"/>
                <a:cs typeface="+mj-cs"/>
              </a:rPr>
              <a:t>絕對位置和相對位置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r>
              <a:rPr lang="zh-TW" altLang="en-US" sz="4800" dirty="0">
                <a:latin typeface="+mj-lt"/>
                <a:ea typeface="+mj-ea"/>
                <a:cs typeface="+mj-cs"/>
              </a:rPr>
              <a:t>東南西北方位判斷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r>
              <a:rPr lang="zh-TW" altLang="en-US" sz="4800" dirty="0">
                <a:latin typeface="+mj-lt"/>
                <a:ea typeface="+mj-ea"/>
                <a:cs typeface="+mj-cs"/>
              </a:rPr>
              <a:t>國曆農曆節日月相混亂</a:t>
            </a: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endParaRPr lang="zh-TW" altLang="en-US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483831-DB9C-4DD6-9503-D121728F0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4" y="3814222"/>
            <a:ext cx="3569571" cy="26786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2AAA66-D022-43C6-BEE9-A2F82E2E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77" y="1571542"/>
            <a:ext cx="4544962" cy="27231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E7335B4-E9CD-450D-9644-833A862E6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274">
            <a:off x="8844278" y="4458756"/>
            <a:ext cx="3215627" cy="19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D81B31B-3071-44B3-9392-84DCCC9D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29" y="565659"/>
            <a:ext cx="4837852" cy="57266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第二單元</a:t>
            </a:r>
            <a:r>
              <a:rPr lang="en-US" altLang="zh-TW" dirty="0"/>
              <a:t>-</a:t>
            </a:r>
            <a:r>
              <a:rPr lang="zh-TW" altLang="en-US" dirty="0"/>
              <a:t>水的移動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0968"/>
            <a:ext cx="10279815" cy="5366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單元重點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水由高處往低處流動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毛細現象原理與生活應用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虹吸現象原理與生活應用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4.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連通管特性與生活應用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錯誤想法釐清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比較毛細現象與虹吸現象的生活應用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細縫大小影響水的移動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毛細作用一定是抵抗重力由下到上嗎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哪裡才是兩端水面水平位置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112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endParaRPr lang="zh-TW" altLang="en-US" sz="11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D22D8F3-1D3D-4A41-BBA7-14B145CC7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347">
            <a:off x="5352776" y="1006401"/>
            <a:ext cx="1714175" cy="13685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5A945B0-DA50-400F-AF83-FF0D243BE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" y="5754018"/>
            <a:ext cx="1319130" cy="9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2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727</Words>
  <Application>Microsoft Office PowerPoint</Application>
  <PresentationFormat>寬螢幕</PresentationFormat>
  <Paragraphs>137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.黑体-韩语</vt:lpstr>
      <vt:lpstr>cwTeXMing</vt:lpstr>
      <vt:lpstr>等线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Office 主题​​</vt:lpstr>
      <vt:lpstr>四年級自然課程</vt:lpstr>
      <vt:lpstr>上課注意事項</vt:lpstr>
      <vt:lpstr>上課注意事項</vt:lpstr>
      <vt:lpstr>上課注意事項</vt:lpstr>
      <vt:lpstr>獎勵制度</vt:lpstr>
      <vt:lpstr>PowerPoint 簡報</vt:lpstr>
      <vt:lpstr>POE+E教學法---預測、觀察、解釋、探究、思辨</vt:lpstr>
      <vt:lpstr>第一單元-白天和夜晚的天空</vt:lpstr>
      <vt:lpstr>第二單元-水的移動</vt:lpstr>
      <vt:lpstr>第三單元-昆蟲大解密</vt:lpstr>
      <vt:lpstr>第四單元-自然資源與利用</vt:lpstr>
      <vt:lpstr>多元學習---尊重、理解</vt:lpstr>
      <vt:lpstr>評量⽅式</vt:lpstr>
      <vt:lpstr>線上教學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五年級自然課程</dc:title>
  <dc:creator>User</dc:creator>
  <cp:lastModifiedBy>User</cp:lastModifiedBy>
  <cp:revision>53</cp:revision>
  <dcterms:created xsi:type="dcterms:W3CDTF">2021-09-09T08:14:29Z</dcterms:created>
  <dcterms:modified xsi:type="dcterms:W3CDTF">2023-02-10T07:29:38Z</dcterms:modified>
</cp:coreProperties>
</file>